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98" r:id="rId3"/>
    <p:sldId id="299" r:id="rId4"/>
    <p:sldId id="301" r:id="rId5"/>
    <p:sldId id="302" r:id="rId6"/>
    <p:sldId id="303" r:id="rId7"/>
    <p:sldId id="304" r:id="rId8"/>
    <p:sldId id="305" r:id="rId9"/>
    <p:sldId id="306" r:id="rId10"/>
    <p:sldId id="308" r:id="rId11"/>
    <p:sldId id="307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21" r:id="rId22"/>
    <p:sldId id="320" r:id="rId23"/>
    <p:sldId id="318" r:id="rId24"/>
    <p:sldId id="319" r:id="rId25"/>
    <p:sldId id="322" r:id="rId26"/>
    <p:sldId id="323" r:id="rId27"/>
    <p:sldId id="325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23" userDrawn="1">
          <p15:clr>
            <a:srgbClr val="A4A3A4"/>
          </p15:clr>
        </p15:guide>
        <p15:guide id="2" pos="73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FB7"/>
    <a:srgbClr val="096FB7"/>
    <a:srgbClr val="97DDC5"/>
    <a:srgbClr val="FF8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1"/>
    <p:restoredTop sz="94631"/>
  </p:normalViewPr>
  <p:slideViewPr>
    <p:cSldViewPr snapToGrid="0" snapToObjects="1" showGuides="1">
      <p:cViewPr varScale="1">
        <p:scale>
          <a:sx n="80" d="100"/>
          <a:sy n="80" d="100"/>
        </p:scale>
        <p:origin x="-931" y="-62"/>
      </p:cViewPr>
      <p:guideLst>
        <p:guide orient="horz" pos="2523"/>
        <p:guide pos="73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準不動本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215767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AA4B299-46A6-483C-8720-817A6819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8199169-0030-4525-9BC5-75DAA0AA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C33058B-9F2C-47DF-BB7F-095D913A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26B1D-A595-7842-9A85-920EB6B9C901}" type="datetimeFigureOut">
              <a:rPr kumimoji="1" lang="zh-TW" altLang="en-US" smtClean="0"/>
              <a:t>2022/10/12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5DFCC40-3D62-438B-8548-C08E18A4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993F328-B191-43A4-8426-2B24538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07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形狀">
            <a:extLst>
              <a:ext uri="{FF2B5EF4-FFF2-40B4-BE49-F238E27FC236}">
                <a16:creationId xmlns:a16="http://schemas.microsoft.com/office/drawing/2014/main" xmlns="" id="{91F63CD3-D26C-40D0-A908-E258A52DC904}"/>
              </a:ext>
            </a:extLst>
          </p:cNvPr>
          <p:cNvSpPr/>
          <p:nvPr userDrawn="1"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3E585A2-F892-4419-B06D-A327D75C6DFB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4884340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9311D026-6379-4932-929E-12636B522C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BC3DF6C-54AE-4B43-87EA-D7B48B988AF7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20160024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小旅行</a:t>
            </a:r>
            <a:endParaRPr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8EBA7429-1273-EA4B-8723-556C0744F141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xmlns="" id="{55B106DF-4968-4D3A-9BD1-59AD811259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2" y="422031"/>
            <a:ext cx="670163" cy="8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0838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 userDrawn="1"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46E7477B-A3BB-4548-94F2-942A03770080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7721287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影像">
            <a:extLst>
              <a:ext uri="{FF2B5EF4-FFF2-40B4-BE49-F238E27FC236}">
                <a16:creationId xmlns:a16="http://schemas.microsoft.com/office/drawing/2014/main" xmlns="" id="{3E54018C-0A09-5A47-AD47-C0D4DF8EC5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40174" y="1895094"/>
            <a:ext cx="1448792" cy="1862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1D8720-969E-45AD-A059-FB8BF0FC86C4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23780915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 userDrawn="1"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3F15AC8C-F5FF-4A8C-A46F-EB209FC28F14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24759859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形狀">
            <a:extLst>
              <a:ext uri="{FF2B5EF4-FFF2-40B4-BE49-F238E27FC236}">
                <a16:creationId xmlns:a16="http://schemas.microsoft.com/office/drawing/2014/main" xmlns="" id="{91F63CD3-D26C-40D0-A908-E258A52DC904}"/>
              </a:ext>
            </a:extLst>
          </p:cNvPr>
          <p:cNvSpPr/>
          <p:nvPr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02757476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9311D026-6379-4932-929E-12636B52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5157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小旅行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xmlns="" id="{55B106DF-4968-4D3A-9BD1-59AD8112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2" y="422031"/>
            <a:ext cx="670163" cy="8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94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5" name="影像" descr="影像">
            <a:extLst>
              <a:ext uri="{FF2B5EF4-FFF2-40B4-BE49-F238E27FC236}">
                <a16:creationId xmlns:a16="http://schemas.microsoft.com/office/drawing/2014/main" xmlns="" id="{F20D0D5D-45FC-4E7D-AABB-A010DD22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" t="2" r="5" b="17208"/>
          <a:stretch>
            <a:fillRect/>
          </a:stretch>
        </p:blipFill>
        <p:spPr>
          <a:xfrm>
            <a:off x="5442407" y="1868945"/>
            <a:ext cx="1444427" cy="166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9" extrusionOk="0">
                <a:moveTo>
                  <a:pt x="4772" y="0"/>
                </a:moveTo>
                <a:cubicBezTo>
                  <a:pt x="3587" y="503"/>
                  <a:pt x="2474" y="1161"/>
                  <a:pt x="1481" y="1980"/>
                </a:cubicBezTo>
                <a:cubicBezTo>
                  <a:pt x="922" y="2441"/>
                  <a:pt x="437" y="2938"/>
                  <a:pt x="0" y="3454"/>
                </a:cubicBezTo>
                <a:lnTo>
                  <a:pt x="0" y="15881"/>
                </a:lnTo>
                <a:cubicBezTo>
                  <a:pt x="437" y="16397"/>
                  <a:pt x="922" y="16894"/>
                  <a:pt x="1481" y="17354"/>
                </a:cubicBezTo>
                <a:cubicBezTo>
                  <a:pt x="6628" y="21600"/>
                  <a:pt x="14972" y="21600"/>
                  <a:pt x="20119" y="17354"/>
                </a:cubicBezTo>
                <a:cubicBezTo>
                  <a:pt x="20678" y="16894"/>
                  <a:pt x="21163" y="16397"/>
                  <a:pt x="21600" y="15881"/>
                </a:cubicBezTo>
                <a:lnTo>
                  <a:pt x="21600" y="3454"/>
                </a:lnTo>
                <a:cubicBezTo>
                  <a:pt x="21163" y="2938"/>
                  <a:pt x="20678" y="2441"/>
                  <a:pt x="20119" y="1980"/>
                </a:cubicBezTo>
                <a:cubicBezTo>
                  <a:pt x="19126" y="1161"/>
                  <a:pt x="18013" y="503"/>
                  <a:pt x="16828" y="0"/>
                </a:cubicBezTo>
                <a:lnTo>
                  <a:pt x="4772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38161505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FFF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EB63DF0-14B1-4687-AA56-33ACE68F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02" y="1807184"/>
            <a:ext cx="2126712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8529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影像">
            <a:extLst>
              <a:ext uri="{FF2B5EF4-FFF2-40B4-BE49-F238E27FC236}">
                <a16:creationId xmlns:a16="http://schemas.microsoft.com/office/drawing/2014/main" xmlns="" id="{3E54018C-0A09-5A47-AD47-C0D4DF8EC5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40174" y="1895094"/>
            <a:ext cx="1448792" cy="1862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394200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860B3BFE-2F1C-4E24-93EC-C96B839251F8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73088643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617766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378277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37" name="群組"/>
          <p:cNvGrpSpPr/>
          <p:nvPr/>
        </p:nvGrpSpPr>
        <p:grpSpPr>
          <a:xfrm>
            <a:off x="1783736" y="560725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756414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756414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756414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xmlns="" id="{962785C7-6291-4715-B4C2-A622D383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FB9771CC-B5EC-4CFD-BA58-C7DFAF5B9965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327819484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C5757E81-0C65-7347-A7FA-30E9255418B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F4B5DA7F-0C68-4220-9A45-2A827B3B3017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285218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76759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59" name="安裝 Anaconda"/>
          <p:cNvSpPr txBox="1">
            <a:spLocks noGrp="1"/>
          </p:cNvSpPr>
          <p:nvPr>
            <p:ph type="body" sz="quarter" idx="15"/>
          </p:nvPr>
        </p:nvSpPr>
        <p:spPr>
          <a:xfrm>
            <a:off x="979947" y="4492835"/>
            <a:ext cx="10369364" cy="915122"/>
          </a:xfrm>
          <a:prstGeom prst="rect">
            <a:avLst/>
          </a:prstGeom>
        </p:spPr>
        <p:txBody>
          <a:bodyPr/>
          <a:lstStyle/>
          <a:p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圖形辨識天王 </a:t>
            </a:r>
            <a:r>
              <a:rPr lang="en" altLang="zh-TW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endParaRPr lang="en-US" altLang="zh-TW" sz="6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0" name="冒險01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冒險</a:t>
            </a:r>
            <a:r>
              <a:rPr lang="en-US" altLang="zh-TW" dirty="0"/>
              <a:t>14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BED0C0C-0B62-A041-B9E4-B365AE537B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FF60515-8310-1740-861D-63310F8D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EABAC2C2-B4DD-A445-BFBA-C71EB59CC09D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用一張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8x8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小圖片為例子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E15F4F5-1DF9-1148-8D56-EF75937D1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92" y="2496341"/>
            <a:ext cx="3228365" cy="35404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975CC08-8572-654B-98EE-182D8CFB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5" y="2302544"/>
            <a:ext cx="6187591" cy="3895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875A5C6-3CC0-F048-A973-5F7F8682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990" y="5717738"/>
            <a:ext cx="1032012" cy="471925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F1E0BFF6-A5D4-4594-A008-B6B08D836D2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10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3745558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DF6975B-4FEE-6840-B949-5DB84EFE70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CA68FEA-D8DC-2446-858E-DC5DCD44F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018D4BE7-D93E-F54F-A1FF-F45C85A44061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用一張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8x8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小圖片為例子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531E898-4909-B04D-BB01-77F84228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752" y="2322949"/>
            <a:ext cx="7243148" cy="387941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736A0C08-CEFD-2B46-AE9E-2C5D369C6775}"/>
              </a:ext>
            </a:extLst>
          </p:cNvPr>
          <p:cNvSpPr txBox="1"/>
          <p:nvPr/>
        </p:nvSpPr>
        <p:spPr>
          <a:xfrm>
            <a:off x="838200" y="2322949"/>
            <a:ext cx="340969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透過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Filter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我們能得到一個相對應的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6x6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記分板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111B9000-BF52-6A4E-8206-7964FA000676}"/>
              </a:ext>
            </a:extLst>
          </p:cNvPr>
          <p:cNvSpPr txBox="1"/>
          <p:nvPr/>
        </p:nvSpPr>
        <p:spPr>
          <a:xfrm>
            <a:off x="838200" y="4630149"/>
            <a:ext cx="340969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我們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Filter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檢查圖片所得到的一個一個記分板，就是透過卷積這樣的運算得到的。</a:t>
            </a:r>
            <a:endParaRPr lang="en-US" altLang="zh-TW" sz="2400" b="1" dirty="0">
              <a:solidFill>
                <a:srgbClr val="096FB7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21F4E51-C449-0340-8057-02015D1CC55F}"/>
              </a:ext>
            </a:extLst>
          </p:cNvPr>
          <p:cNvSpPr txBox="1"/>
          <p:nvPr/>
        </p:nvSpPr>
        <p:spPr>
          <a:xfrm>
            <a:off x="838200" y="3291883"/>
            <a:ext cx="340969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這在數學上稱之為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  <a:p>
            <a:r>
              <a:rPr lang="zh-TW" altLang="en-US" sz="2400" b="1" dirty="0">
                <a:solidFill>
                  <a:srgbClr val="09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卷積（</a:t>
            </a:r>
            <a:r>
              <a:rPr lang="en" altLang="zh-TW" sz="2400" b="1" dirty="0">
                <a:solidFill>
                  <a:srgbClr val="09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Convolution</a:t>
            </a:r>
            <a:r>
              <a:rPr lang="zh-TW" altLang="en" sz="2400" b="1" dirty="0">
                <a:solidFill>
                  <a:srgbClr val="09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）</a:t>
            </a:r>
            <a:r>
              <a:rPr lang="zh-TW" altLang="en-US" sz="2400" b="1" dirty="0">
                <a:solidFill>
                  <a:srgbClr val="09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運算</a:t>
            </a:r>
            <a:endParaRPr lang="en-US" altLang="zh-TW" sz="2400" b="1" dirty="0">
              <a:solidFill>
                <a:srgbClr val="096FB7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343BFA0D-6EC1-4BD9-933A-4399955E929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11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33629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70D8119-C37D-8940-87AF-477CB83C5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02 Filter </a:t>
            </a:r>
            <a:r>
              <a:rPr kumimoji="1" lang="zh-TW" altLang="en-US" dirty="0"/>
              <a:t>是如何抽取特徵的呢？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270F80-D2D3-DC43-9AF4-C88C75157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EF2B573A-8B5C-FA44-9B0A-3B898EC3D9D7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「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計分板」分數高低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527663E-1C76-D54C-B7B2-2A276B5D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7633"/>
            <a:ext cx="5098276" cy="333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F6FE89B9-C7F0-B646-826D-7F33B414A00C}"/>
              </a:ext>
            </a:extLst>
          </p:cNvPr>
          <p:cNvSpPr txBox="1"/>
          <p:nvPr/>
        </p:nvSpPr>
        <p:spPr>
          <a:xfrm>
            <a:off x="1822928" y="2330076"/>
            <a:ext cx="869854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我們來看同一張圖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直線、斜線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Helvetica" pitchFamily="2" charset="0"/>
                <a:ea typeface="PingFang TC" panose="020B0400000000000000" pitchFamily="34" charset="-120"/>
              </a:rPr>
              <a:t>,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對兩個不同的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Helvetica" pitchFamily="2" charset="0"/>
                <a:ea typeface="PingFang TC" panose="020B0400000000000000" pitchFamily="34" charset="-120"/>
              </a:rPr>
              <a:t> </a:t>
            </a:r>
            <a:r>
              <a:rPr lang="en" altLang="zh-TW" sz="2400" b="1" dirty="0">
                <a:solidFill>
                  <a:srgbClr val="000000"/>
                </a:solidFill>
                <a:effectLst/>
                <a:latin typeface="Helvetica" pitchFamily="2" charset="0"/>
                <a:ea typeface="PingFang TC" panose="020B0400000000000000" pitchFamily="34" charset="-120"/>
              </a:rPr>
              <a:t>filter 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運算的結果。</a:t>
            </a:r>
            <a:endParaRPr lang="zh-TW" altLang="en-US" sz="2400" dirty="0">
              <a:solidFill>
                <a:srgbClr val="000000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B4E3916A-6C5E-1A4D-A8FC-46BA0B01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00" y="2859663"/>
            <a:ext cx="5106000" cy="3330000"/>
          </a:xfrm>
          <a:prstGeom prst="rect">
            <a:avLst/>
          </a:prstGeom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7E5D35D4-196A-4585-B181-45D19CCFC9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12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828423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0F40C92-F9E1-7443-BC3D-5F3D8B94F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03 Filter </a:t>
            </a:r>
            <a:r>
              <a:rPr kumimoji="1" lang="zh-TW" altLang="en-US" dirty="0"/>
              <a:t>的不完全連結特性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9140802-5DB5-0249-8415-3E83FAAF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51611DA-C330-6942-9F2C-955B9CE3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17" y="2451100"/>
            <a:ext cx="4793457" cy="3776663"/>
          </a:xfrm>
          <a:prstGeom prst="rect">
            <a:avLst/>
          </a:prstGeom>
        </p:spPr>
      </p:pic>
      <p:sp>
        <p:nvSpPr>
          <p:cNvPr id="5" name="我們來試試剛開始可能有點可怕的終端機。">
            <a:extLst>
              <a:ext uri="{FF2B5EF4-FFF2-40B4-BE49-F238E27FC236}">
                <a16:creationId xmlns:a16="http://schemas.microsoft.com/office/drawing/2014/main" xmlns="" id="{72B2974B-F36D-5141-B0A2-0639F2875841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Filter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的權重、輸入和輸出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922A4B0-D9E1-4648-9F15-6739E735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34" y="2966904"/>
            <a:ext cx="2687409" cy="318760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C1D797C0-6517-9D45-8E34-0A5E749BAB8E}"/>
              </a:ext>
            </a:extLst>
          </p:cNvPr>
          <p:cNvSpPr txBox="1"/>
          <p:nvPr/>
        </p:nvSpPr>
        <p:spPr>
          <a:xfrm>
            <a:off x="918338" y="2819498"/>
            <a:ext cx="295459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我們把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400" b="1" dirty="0">
                <a:solidFill>
                  <a:srgbClr val="0A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輸入的圖片</a:t>
            </a:r>
            <a:endParaRPr lang="en-US" altLang="zh-TW" sz="2400" b="1" dirty="0">
              <a:solidFill>
                <a:srgbClr val="0A6FB7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400" b="1" dirty="0">
                <a:solidFill>
                  <a:srgbClr val="0A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輸出的記分板</a:t>
            </a:r>
            <a:endParaRPr lang="en-US" altLang="zh-TW" sz="2400" b="1" dirty="0">
              <a:solidFill>
                <a:srgbClr val="000000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看成神經元的輸入和輸出</a:t>
            </a:r>
            <a:endParaRPr lang="zh-TW" altLang="en-US" sz="2400" dirty="0">
              <a:solidFill>
                <a:srgbClr val="000000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64BAD802-8052-4E74-A823-4F2307A3456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13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1712546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C36F73A0-E606-C744-9385-69FEB3958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03 Filter </a:t>
            </a:r>
            <a:r>
              <a:rPr kumimoji="1" lang="zh-TW" altLang="en-US" dirty="0"/>
              <a:t>的不完全連結特性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03AB130-2A1B-2B47-AD27-9AFCC1D0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936113A-E3A1-4046-9E3F-2DA1E8EA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451" y="2438400"/>
            <a:ext cx="4866902" cy="37810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722966AD-782F-984F-887F-A406D475DCD1}"/>
              </a:ext>
            </a:extLst>
          </p:cNvPr>
          <p:cNvSpPr txBox="1"/>
          <p:nvPr/>
        </p:nvSpPr>
        <p:spPr>
          <a:xfrm>
            <a:off x="838200" y="2535671"/>
            <a:ext cx="2910663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輸出的第一個數字，也就是記分板左上角的 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35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，其實只由輸入圖片的左上角 </a:t>
            </a:r>
            <a:r>
              <a:rPr lang="en-US" altLang="zh-TW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9 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個位置和 </a:t>
            </a:r>
            <a:r>
              <a:rPr lang="en" altLang="zh-TW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 </a:t>
            </a:r>
            <a:r>
              <a:rPr lang="zh-TW" altLang="en-US" sz="24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上的「權重」所決定</a:t>
            </a:r>
            <a:endParaRPr lang="zh-TW" altLang="en-US" sz="2400" dirty="0">
              <a:solidFill>
                <a:srgbClr val="000000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1" name="我們來試試剛開始可能有點可怕的終端機。">
            <a:extLst>
              <a:ext uri="{FF2B5EF4-FFF2-40B4-BE49-F238E27FC236}">
                <a16:creationId xmlns:a16="http://schemas.microsoft.com/office/drawing/2014/main" xmlns="" id="{12076758-020B-4441-83AA-C6689A5E49E9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Filter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的權重、輸入和輸出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B84B8329-59DB-2242-9DAD-9EF12B90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02" y="3230159"/>
            <a:ext cx="2342696" cy="2883888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9264DCBF-E73E-4622-90B0-CF64525B8A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14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16179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40C10375-10F7-2F4E-83AF-16FFD25F5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03 Filter </a:t>
            </a:r>
            <a:r>
              <a:rPr kumimoji="1" lang="zh-TW" altLang="en-US" dirty="0"/>
              <a:t>的不完全連結特性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F923830-924D-5148-9A48-01FCFF615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1B558208-D407-5D42-852C-4B168ED1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69" y="2403651"/>
            <a:ext cx="3675099" cy="235884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A2F8B4A1-E673-2C4B-81F4-BB3FCBA06597}"/>
              </a:ext>
            </a:extLst>
          </p:cNvPr>
          <p:cNvSpPr txBox="1"/>
          <p:nvPr/>
        </p:nvSpPr>
        <p:spPr>
          <a:xfrm>
            <a:off x="6476459" y="2544041"/>
            <a:ext cx="3485518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在 </a:t>
            </a:r>
            <a:r>
              <a:rPr lang="en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的情況下，每次只需輸入資料的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9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個數字，就能算出記分板上的一個數字，只需要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(3</a:t>
            </a:r>
            <a:r>
              <a:rPr lang="en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x3)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+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1 =10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個權重 ，就能輸出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6 </a:t>
            </a:r>
            <a:r>
              <a:rPr lang="en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X 6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大小的計分板。</a:t>
            </a:r>
          </a:p>
        </p:txBody>
      </p:sp>
      <p:sp>
        <p:nvSpPr>
          <p:cNvPr id="5" name="我們來試試剛開始可能有點可怕的終端機。">
            <a:extLst>
              <a:ext uri="{FF2B5EF4-FFF2-40B4-BE49-F238E27FC236}">
                <a16:creationId xmlns:a16="http://schemas.microsoft.com/office/drawing/2014/main" xmlns="" id="{F0FC0F52-3AF2-0D45-8509-0049B3D33B40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Filter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的不完全連結性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B3DEE521-95E2-6146-9545-4FEF42EF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93" y="2408480"/>
            <a:ext cx="3825807" cy="22388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DC8991FA-AA1E-0D49-8BB8-BEE4D7A3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8200" y="4225559"/>
            <a:ext cx="1603829" cy="19812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CDA1FEEC-EE28-2E49-A215-9769E39A848F}"/>
              </a:ext>
            </a:extLst>
          </p:cNvPr>
          <p:cNvSpPr txBox="1"/>
          <p:nvPr/>
        </p:nvSpPr>
        <p:spPr>
          <a:xfrm>
            <a:off x="2007760" y="2544041"/>
            <a:ext cx="3550670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全連結神經網路的話，需要由輸入資料的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8</a:t>
            </a:r>
            <a:r>
              <a:rPr lang="en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x8=64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的數字才能計算出一個輸出，總共需要 </a:t>
            </a:r>
            <a:r>
              <a:rPr lang="en-US" altLang="zh-TW" sz="2000" b="1" dirty="0">
                <a:solidFill>
                  <a:srgbClr val="FF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(64+1)</a:t>
            </a:r>
            <a:r>
              <a:rPr lang="en" altLang="zh-TW" sz="2000" b="1" dirty="0">
                <a:solidFill>
                  <a:srgbClr val="FF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x36=2340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個權重才能輸出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36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個數字。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A66009D5-F2C1-5B4B-89A1-8FBFC4B6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462055" y="4225559"/>
            <a:ext cx="1891745" cy="20326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16641116-9427-1F4E-8E79-B58797FF5B78}"/>
              </a:ext>
            </a:extLst>
          </p:cNvPr>
          <p:cNvSpPr txBox="1"/>
          <p:nvPr/>
        </p:nvSpPr>
        <p:spPr>
          <a:xfrm>
            <a:off x="3989892" y="5340103"/>
            <a:ext cx="43053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卷積神經網路</a:t>
            </a:r>
            <a:r>
              <a:rPr lang="zh-TW" altLang="en-US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可以用更少的權重來達成同樣的輸出維度</a:t>
            </a:r>
            <a:endParaRPr lang="zh-TW" altLang="en-US" sz="2400" dirty="0">
              <a:solidFill>
                <a:srgbClr val="096FB7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FBB5D8D9-FA9C-964C-A919-C97856687043}"/>
              </a:ext>
            </a:extLst>
          </p:cNvPr>
          <p:cNvSpPr txBox="1"/>
          <p:nvPr/>
        </p:nvSpPr>
        <p:spPr>
          <a:xfrm>
            <a:off x="3994150" y="4498847"/>
            <a:ext cx="4203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每一個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 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可以看成很多個不連結連接的神經元</a:t>
            </a:r>
            <a:endParaRPr lang="zh-TW" altLang="en-US" sz="2400" dirty="0">
              <a:solidFill>
                <a:srgbClr val="096FB7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6" name="幻燈片編號">
            <a:extLst>
              <a:ext uri="{FF2B5EF4-FFF2-40B4-BE49-F238E27FC236}">
                <a16:creationId xmlns:a16="http://schemas.microsoft.com/office/drawing/2014/main" xmlns="" id="{826E4672-318D-451A-91E4-20B946D8D8C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15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611384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CE8CCF98-56B5-AB43-B17F-EB979853C1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04 Filter </a:t>
            </a:r>
            <a:r>
              <a:rPr kumimoji="1" lang="zh-TW" altLang="en-US" dirty="0"/>
              <a:t>的記分板尺寸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36065DE-44AB-8B47-8A89-CF39E319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10239CDF-401C-6647-9F4A-1A56F0692F59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記分板的兩個缺點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FD2B2B39-C511-DF41-B02A-F6E78568427D}"/>
              </a:ext>
            </a:extLst>
          </p:cNvPr>
          <p:cNvGrpSpPr/>
          <p:nvPr/>
        </p:nvGrpSpPr>
        <p:grpSpPr>
          <a:xfrm>
            <a:off x="3451365" y="3556000"/>
            <a:ext cx="4866581" cy="2670135"/>
            <a:chOff x="949704" y="2538152"/>
            <a:chExt cx="5146295" cy="25527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C6A1F860-3019-3442-AA0C-B5446B83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704" y="2538152"/>
              <a:ext cx="2109449" cy="25527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59E283A5-7AB4-E34F-9250-AEEECEDB8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105" y="3158968"/>
              <a:ext cx="1009953" cy="1473985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xmlns="" id="{A383F52C-FD95-0445-A93A-A2877B05A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2950" y="2746511"/>
              <a:ext cx="1453049" cy="213598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xmlns="" id="{917E49AE-9CF2-8C49-923F-0B304494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541485">
              <a:off x="3626340" y="2095481"/>
              <a:ext cx="475485" cy="156745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8EE92619-79E5-9441-B84F-309F62350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946" y="2526819"/>
            <a:ext cx="3035854" cy="338776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AAAE6ED4-9210-B844-B5B7-AFF7657D4F61}"/>
              </a:ext>
            </a:extLst>
          </p:cNvPr>
          <p:cNvSpPr txBox="1"/>
          <p:nvPr/>
        </p:nvSpPr>
        <p:spPr>
          <a:xfrm>
            <a:off x="872608" y="2336319"/>
            <a:ext cx="522339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一個討厭的點是</a:t>
            </a:r>
            <a:r>
              <a:rPr lang="zh-TW" altLang="en-US" sz="2400" b="1" dirty="0">
                <a:solidFill>
                  <a:srgbClr val="0A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資料看起來變小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了</a:t>
            </a:r>
            <a:r>
              <a:rPr lang="en-US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;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另一個討厭的點是，</a:t>
            </a:r>
            <a:r>
              <a:rPr lang="zh-TW" altLang="en-US" sz="2400" b="1" dirty="0">
                <a:solidFill>
                  <a:srgbClr val="0A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靠近邊界的特徵，並沒有好好的反應在計分板上</a:t>
            </a:r>
            <a:endParaRPr lang="zh-TW" altLang="en-US" sz="2400" dirty="0">
              <a:solidFill>
                <a:srgbClr val="0A6FB7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00A135E4-37A1-2B49-B2D8-1E41D5617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57" y="4334246"/>
            <a:ext cx="2196103" cy="556821"/>
          </a:xfrm>
          <a:prstGeom prst="rect">
            <a:avLst/>
          </a:prstGeom>
        </p:spPr>
      </p:pic>
      <p:sp>
        <p:nvSpPr>
          <p:cNvPr id="13" name="幻燈片編號">
            <a:extLst>
              <a:ext uri="{FF2B5EF4-FFF2-40B4-BE49-F238E27FC236}">
                <a16:creationId xmlns:a16="http://schemas.microsoft.com/office/drawing/2014/main" xmlns="" id="{1EAFC079-CF04-47D5-8EDD-6C8CFD6B185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16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0833750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F406A95-7B67-3D43-A99F-2E87CDF270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04 Filter </a:t>
            </a:r>
            <a:r>
              <a:rPr kumimoji="1" lang="zh-TW" altLang="en-US" dirty="0"/>
              <a:t>的記分板尺寸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CEF5E74-B11F-1C44-B5B5-5BD7BCC43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D38B5FD-7969-D940-B0DA-7520D4ECBEB2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解決記分板的兩個缺點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1DAEB2BD-F4C1-234A-9920-0956DBADBDC1}"/>
              </a:ext>
            </a:extLst>
          </p:cNvPr>
          <p:cNvGrpSpPr/>
          <p:nvPr/>
        </p:nvGrpSpPr>
        <p:grpSpPr>
          <a:xfrm>
            <a:off x="2362885" y="3252119"/>
            <a:ext cx="6268775" cy="2971801"/>
            <a:chOff x="2616720" y="3238499"/>
            <a:chExt cx="6268775" cy="297180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9B38D8E0-BE0B-E44B-B625-A1E33549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6720" y="3238499"/>
              <a:ext cx="2470150" cy="297180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ED711184-51E0-EC42-88A2-7E596DFDC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5587" y="3830698"/>
              <a:ext cx="1081086" cy="1574109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064F58C1-BFEF-144D-98A4-244BC9D2D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5391" y="3631837"/>
              <a:ext cx="2020104" cy="257492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xmlns="" id="{3D856BE3-CC30-564E-8AD8-31D91CF0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621352">
              <a:off x="5714489" y="2832160"/>
              <a:ext cx="506119" cy="171232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7DE175E-FFC5-8E42-A9B6-B1AE73163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17" y="2353477"/>
            <a:ext cx="1455781" cy="13484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EC55DEC2-0B57-0B46-A9BE-968D2C24E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5086639"/>
            <a:ext cx="1524685" cy="11337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4AA124E7-A762-C24F-A4D8-82771CB3D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0245" y="2434052"/>
            <a:ext cx="2341249" cy="5962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5D0A6BA5-3654-2846-8B2B-88F94CC001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715435" y="4010887"/>
            <a:ext cx="1655529" cy="221866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437B6F85-1F33-BD46-96E3-4A3026A00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0983" y="2353090"/>
            <a:ext cx="2566962" cy="1586229"/>
          </a:xfrm>
          <a:prstGeom prst="rect">
            <a:avLst/>
          </a:prstGeom>
        </p:spPr>
      </p:pic>
      <p:sp>
        <p:nvSpPr>
          <p:cNvPr id="15" name="幻燈片編號">
            <a:extLst>
              <a:ext uri="{FF2B5EF4-FFF2-40B4-BE49-F238E27FC236}">
                <a16:creationId xmlns:a16="http://schemas.microsoft.com/office/drawing/2014/main" xmlns="" id="{482A39F3-A643-4809-8F20-82E431A9BD8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17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283857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0E1689F-7DBA-BC44-AD56-298ED7B0BE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05 Filter </a:t>
            </a:r>
            <a:r>
              <a:rPr kumimoji="1" lang="zh-TW" altLang="en-US" dirty="0"/>
              <a:t>與有多個通道數的資料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B1EF441-440B-1642-A7A5-57A7CAF3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58E3A8-8F86-A245-873E-43F2C8CEF19E}"/>
              </a:ext>
            </a:extLst>
          </p:cNvPr>
          <p:cNvSpPr txBox="1"/>
          <p:nvPr/>
        </p:nvSpPr>
        <p:spPr>
          <a:xfrm>
            <a:off x="838200" y="2529305"/>
            <a:ext cx="4831427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每一張彩色圖片資料，其實是</a:t>
            </a:r>
            <a:r>
              <a:rPr lang="zh-TW" altLang="en-US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三張記錄著三原色各自的強度的圖片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，這時會說我們的資料有</a:t>
            </a:r>
            <a:r>
              <a:rPr lang="zh-TW" altLang="en-US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三個通道</a:t>
            </a:r>
            <a:r>
              <a:rPr lang="en-US" altLang="zh-TW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" altLang="zh-TW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Channel</a:t>
            </a:r>
            <a:r>
              <a:rPr lang="en-US" altLang="zh-TW" sz="2400" b="1" dirty="0">
                <a:solidFill>
                  <a:srgbClr val="096FB7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</a:p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endParaRPr lang="en-US" altLang="zh-TW" sz="2400" b="1" dirty="0"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如果圖片是大小為 </a:t>
            </a:r>
            <a:r>
              <a:rPr lang="en-US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28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X 28 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的彩色圖片</a:t>
            </a:r>
            <a:r>
              <a:rPr lang="zh-TW" altLang="en-US" sz="2400" b="1" dirty="0">
                <a:latin typeface="PingFang TC" panose="020B0400000000000000" pitchFamily="34" charset="-120"/>
                <a:ea typeface="PingFang TC" panose="020B0400000000000000" pitchFamily="34" charset="-120"/>
              </a:rPr>
              <a:t>，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讀進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Python 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的時候，通常會是一個 </a:t>
            </a:r>
            <a:r>
              <a:rPr lang="en-US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28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X 28 X 3 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的陣列。</a:t>
            </a:r>
            <a:endParaRPr lang="zh-TW" altLang="en-US" sz="2400" dirty="0"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769EBA7-104D-8647-9B6F-19579F3A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080" y="3101294"/>
            <a:ext cx="1793750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376771E6-76EF-E340-BD8D-DF0AB190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02327"/>
            <a:ext cx="1435001" cy="144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765F3E2F-10B7-6F40-8CF1-A823AFB40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510" y="3382940"/>
            <a:ext cx="1435000" cy="1440000"/>
          </a:xfrm>
          <a:prstGeom prst="rect">
            <a:avLst/>
          </a:prstGeom>
        </p:spPr>
      </p:pic>
      <p:sp>
        <p:nvSpPr>
          <p:cNvPr id="11" name="我們來試試剛開始可能有點可怕的終端機。">
            <a:extLst>
              <a:ext uri="{FF2B5EF4-FFF2-40B4-BE49-F238E27FC236}">
                <a16:creationId xmlns:a16="http://schemas.microsoft.com/office/drawing/2014/main" xmlns="" id="{35426274-EBD8-E047-8897-78A8855EBC7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多通道資料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- 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彩色圖片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86BDB756-A756-7648-B856-8CFB9F424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567" y="3976584"/>
            <a:ext cx="1435000" cy="144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1C81E0C6-159E-E843-AAA6-4935B5639F92}"/>
              </a:ext>
            </a:extLst>
          </p:cNvPr>
          <p:cNvSpPr txBox="1"/>
          <p:nvPr/>
        </p:nvSpPr>
        <p:spPr>
          <a:xfrm>
            <a:off x="8654661" y="2933798"/>
            <a:ext cx="461665" cy="1492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1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rPr>
              <a:t>=</a:t>
            </a:r>
            <a:endParaRPr kumimoji="0" lang="zh-TW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Sans Serif"/>
            </a:endParaRPr>
          </a:p>
        </p:txBody>
      </p:sp>
      <p:sp>
        <p:nvSpPr>
          <p:cNvPr id="13" name="幻燈片編號">
            <a:extLst>
              <a:ext uri="{FF2B5EF4-FFF2-40B4-BE49-F238E27FC236}">
                <a16:creationId xmlns:a16="http://schemas.microsoft.com/office/drawing/2014/main" xmlns="" id="{0055847B-DAF7-4F9F-97A4-CF1B8C06937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18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0208677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FDFF680-0503-9843-96C0-1E848D02E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05 Filter </a:t>
            </a:r>
            <a:r>
              <a:rPr kumimoji="1" lang="zh-TW" altLang="en-US" dirty="0"/>
              <a:t>與有多個通道數的資料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3B58FF5-2D13-C049-AFC8-2B85D3D4F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8BFA9374-A48B-1B43-8164-920D56AF4769}"/>
              </a:ext>
            </a:extLst>
          </p:cNvPr>
          <p:cNvSpPr/>
          <p:nvPr/>
        </p:nvSpPr>
        <p:spPr>
          <a:xfrm>
            <a:off x="3371850" y="1571077"/>
            <a:ext cx="5448300" cy="99169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在這種有多個通道的資料上，</a:t>
            </a:r>
            <a:endParaRPr lang="en-US" altLang="zh-TW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該如何抽取圖片上的特徵呢？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63ADFED9-7EDB-7042-8795-813844C68E9C}"/>
              </a:ext>
            </a:extLst>
          </p:cNvPr>
          <p:cNvSpPr txBox="1"/>
          <p:nvPr/>
        </p:nvSpPr>
        <p:spPr>
          <a:xfrm>
            <a:off x="6096000" y="2551332"/>
            <a:ext cx="52705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就像一張彩色圖片其實有三張單一色階的圖片。雖然看起來好像有三個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</a:t>
            </a:r>
            <a:r>
              <a:rPr lang="zh-TW" altLang="en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，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但其實還是在抽取同一張圖片的特徵。所以我們就把這三個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 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疊起來，看成一個有高度的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</a:t>
            </a:r>
            <a:r>
              <a:rPr lang="zh-TW" altLang="en-US" sz="2400" b="1" dirty="0">
                <a:latin typeface="PingFang TC" panose="020B0400000000000000" pitchFamily="34" charset="-120"/>
                <a:ea typeface="PingFang TC" panose="020B0400000000000000" pitchFamily="34" charset="-120"/>
              </a:rPr>
              <a:t>。</a:t>
            </a:r>
            <a:endParaRPr lang="en-US" altLang="zh-TW" sz="2400" b="1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設計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CNN 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時，卷積層的部分其實也只要指定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 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的長跟寬就好，</a:t>
            </a:r>
            <a:r>
              <a:rPr lang="en" altLang="zh-TW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 </a:t>
            </a:r>
            <a:r>
              <a:rPr lang="zh-TW" altLang="en-US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到底有多高，則取決於輸入資料到底有幾個通道。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C9C0B0F6-E341-844E-98EB-C9B984B2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98" y="3063742"/>
            <a:ext cx="3606801" cy="24349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376A4E3A-BEA4-6D44-A5A1-EBE03AB09D3B}"/>
              </a:ext>
            </a:extLst>
          </p:cNvPr>
          <p:cNvSpPr txBox="1"/>
          <p:nvPr/>
        </p:nvSpPr>
        <p:spPr>
          <a:xfrm>
            <a:off x="2892991" y="3176896"/>
            <a:ext cx="3025208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答案就是：我們用三個不同的 </a:t>
            </a:r>
            <a:r>
              <a:rPr lang="en" altLang="zh-TW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 </a:t>
            </a:r>
            <a:r>
              <a:rPr lang="zh-TW" altLang="en-US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分別在三個通道上各自計算記分板，最後再把三個記分板加起來就好，所以說，</a:t>
            </a:r>
            <a:r>
              <a:rPr lang="zh-TW" altLang="en-US" sz="20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不管通道數為何，我們最終會得到的，就只有一張記分板。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00AA967-52A3-6242-A2DE-E6B1EA90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2092" y="3797175"/>
            <a:ext cx="1695072" cy="2434984"/>
          </a:xfrm>
          <a:prstGeom prst="rect">
            <a:avLst/>
          </a:prstGeom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C340C5F2-25C7-475D-887D-D75085CA246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19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22509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DEEB236-311E-5E4F-AE29-E728159FF3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0462A84-877F-8343-8CCE-BB590AC36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D7C027A-BED0-824C-BD93-D40DF3F3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641" y="2490887"/>
            <a:ext cx="5298160" cy="3449440"/>
          </a:xfrm>
          <a:prstGeom prst="rect">
            <a:avLst/>
          </a:prstGeom>
        </p:spPr>
      </p:pic>
      <p:sp>
        <p:nvSpPr>
          <p:cNvPr id="8" name="我們來試試剛開始可能有點可怕的終端機。">
            <a:extLst>
              <a:ext uri="{FF2B5EF4-FFF2-40B4-BE49-F238E27FC236}">
                <a16:creationId xmlns:a16="http://schemas.microsoft.com/office/drawing/2014/main" xmlns="" id="{8FABB103-5D74-A14F-A64D-F479DB92E224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過濾器</a:t>
            </a:r>
            <a:r>
              <a:rPr lang="en-US" sz="2800" b="1" kern="0" dirty="0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(Filter)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抽取抽象特徵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F08317CB-6FB4-5449-BEF6-5837607AE491}"/>
              </a:ext>
            </a:extLst>
          </p:cNvPr>
          <p:cNvSpPr txBox="1"/>
          <p:nvPr/>
        </p:nvSpPr>
        <p:spPr>
          <a:xfrm>
            <a:off x="1002294" y="2490887"/>
            <a:ext cx="460842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用一個稱為</a:t>
            </a:r>
            <a:r>
              <a:rPr lang="zh-TW" altLang="en-US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過濾器（</a:t>
            </a:r>
            <a:r>
              <a:rPr lang="en" altLang="zh-TW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Filter</a:t>
            </a:r>
            <a:r>
              <a:rPr lang="zh-TW" altLang="en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）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的東西來抽取抽象特徵，每一個 </a:t>
            </a:r>
            <a:r>
              <a:rPr lang="en" altLang="zh-TW" sz="2400" b="1" dirty="0">
                <a:solidFill>
                  <a:srgbClr val="09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Filter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能用來檢查圖片當中每個角落是否包含某種抽象的特徵。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36F3DC11-897B-AF42-A105-BB477842F14A}"/>
              </a:ext>
            </a:extLst>
          </p:cNvPr>
          <p:cNvSpPr txBox="1"/>
          <p:nvPr/>
        </p:nvSpPr>
        <p:spPr>
          <a:xfrm>
            <a:off x="978378" y="4284384"/>
            <a:ext cx="463233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我們希望每一層卷積層能一次檢查許許多多不同的抽象特徵，所以每一層卷積神經網路層需要很多個過濾器。</a:t>
            </a: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EC3811BB-37D4-4482-AB51-E48E9F92257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88520506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4BA4C109-5570-E149-BFC7-6F299D4E98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05 Filter </a:t>
            </a:r>
            <a:r>
              <a:rPr kumimoji="1" lang="zh-TW" altLang="en-US" dirty="0"/>
              <a:t>與有多個通道數的資料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5AA8C79-1174-884C-84C9-EE63AF595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B2F8B580-576E-4E47-A158-1EDBF2C9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2203" y="4061331"/>
            <a:ext cx="1861948" cy="21410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E2E1E933-20D9-4044-981A-DA395AF5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79042" y="2785216"/>
            <a:ext cx="3307210" cy="178129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B5E9A385-A458-B844-8299-426B6A7D7917}"/>
              </a:ext>
            </a:extLst>
          </p:cNvPr>
          <p:cNvSpPr txBox="1"/>
          <p:nvPr/>
        </p:nvSpPr>
        <p:spPr>
          <a:xfrm>
            <a:off x="2350273" y="3134375"/>
            <a:ext cx="31597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如果要設計一個卷積層</a:t>
            </a:r>
            <a:endParaRPr lang="en-US" altLang="zh-TW" sz="2400" b="1" dirty="0"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，需要決定這幾件事</a:t>
            </a:r>
            <a:endParaRPr lang="zh-TW" altLang="en-US" sz="2400" dirty="0">
              <a:solidFill>
                <a:srgbClr val="096FB7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xmlns="" id="{830428B7-C92D-D04F-8DEB-C7DDA45CB980}"/>
              </a:ext>
            </a:extLst>
          </p:cNvPr>
          <p:cNvGrpSpPr/>
          <p:nvPr/>
        </p:nvGrpSpPr>
        <p:grpSpPr>
          <a:xfrm>
            <a:off x="6114176" y="3276657"/>
            <a:ext cx="4711700" cy="1469300"/>
            <a:chOff x="4288501" y="4593557"/>
            <a:chExt cx="4711700" cy="1469300"/>
          </a:xfrm>
        </p:grpSpPr>
        <p:sp>
          <p:nvSpPr>
            <p:cNvPr id="5" name="矩形: 圓角 3">
              <a:extLst>
                <a:ext uri="{FF2B5EF4-FFF2-40B4-BE49-F238E27FC236}">
                  <a16:creationId xmlns:a16="http://schemas.microsoft.com/office/drawing/2014/main" xmlns="" id="{F791EDD3-6AAC-6347-BBED-D6CB4EC71248}"/>
                </a:ext>
              </a:extLst>
            </p:cNvPr>
            <p:cNvSpPr/>
            <p:nvPr/>
          </p:nvSpPr>
          <p:spPr>
            <a:xfrm>
              <a:off x="4288501" y="4593557"/>
              <a:ext cx="4711700" cy="14693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AC8998F8-C525-6547-A354-979C3679302F}"/>
                </a:ext>
              </a:extLst>
            </p:cNvPr>
            <p:cNvSpPr txBox="1"/>
            <p:nvPr/>
          </p:nvSpPr>
          <p:spPr>
            <a:xfrm>
              <a:off x="4645513" y="4714157"/>
              <a:ext cx="4170030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1.</a:t>
              </a:r>
              <a:r>
                <a:rPr lang="zh-TW" altLang="en-US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用多少個 </a:t>
              </a:r>
              <a:r>
                <a:rPr lang="en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Filter</a:t>
              </a:r>
            </a:p>
            <a:p>
              <a:pPr>
                <a:lnSpc>
                  <a:spcPct val="150000"/>
                </a:lnSpc>
              </a:pPr>
              <a:r>
                <a:rPr lang="en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2.</a:t>
              </a:r>
              <a:r>
                <a:rPr lang="zh-TW" altLang="en-US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每個 </a:t>
              </a:r>
              <a:r>
                <a:rPr lang="en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Filter </a:t>
              </a:r>
              <a:r>
                <a:rPr lang="zh-TW" altLang="en-US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的尺寸要用多大</a:t>
              </a:r>
              <a:endParaRPr lang="zh-TW" altLang="en-US" sz="2400" dirty="0">
                <a:solidFill>
                  <a:srgbClr val="0A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</p:grpSp>
      <p:sp>
        <p:nvSpPr>
          <p:cNvPr id="13" name="我們來試試剛開始可能有點可怕的終端機。">
            <a:extLst>
              <a:ext uri="{FF2B5EF4-FFF2-40B4-BE49-F238E27FC236}">
                <a16:creationId xmlns:a16="http://schemas.microsoft.com/office/drawing/2014/main" xmlns="" id="{CD52A2B9-FC34-8F4A-BBA0-97BAD8AD2331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Filter 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小總結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31B3820D-3467-4F08-ABBE-703EC40825D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20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140820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513B5B3D-EF04-384D-9867-0F3D4F083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06 </a:t>
            </a:r>
            <a:r>
              <a:rPr kumimoji="1" lang="zh-TW" altLang="en-US" dirty="0"/>
              <a:t>卷積神經網路之池化層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891B531-A20E-994E-9E6A-412443B8B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46231CE7-E566-EB4F-B520-994A88E20A6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池化層（</a:t>
            </a:r>
            <a:r>
              <a:rPr lang="en" altLang="zh-TW" sz="2800" b="1" kern="0" dirty="0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Pooling Layer</a:t>
            </a:r>
            <a:r>
              <a:rPr lang="zh-TW" altLang="en" sz="2800" b="1" kern="0" dirty="0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）</a:t>
            </a:r>
            <a:endParaRPr sz="2800" b="1" kern="0" dirty="0">
              <a:solidFill>
                <a:srgbClr val="09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0C5E8C0-17EC-8347-B19C-E6D95277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6105" y="3884984"/>
            <a:ext cx="3094295" cy="23090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F1163447-DC83-0A48-9004-93B81DF0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997932"/>
            <a:ext cx="3695699" cy="23512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15D24B4F-BF3D-A44B-9EA3-996A91C112DA}"/>
              </a:ext>
            </a:extLst>
          </p:cNvPr>
          <p:cNvSpPr txBox="1"/>
          <p:nvPr/>
        </p:nvSpPr>
        <p:spPr>
          <a:xfrm>
            <a:off x="2931091" y="3057760"/>
            <a:ext cx="3101410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如果我們在一個卷積層當中，使用很多個 </a:t>
            </a:r>
            <a:r>
              <a:rPr lang="en" altLang="zh-TW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Filter</a:t>
            </a:r>
            <a:r>
              <a:rPr lang="zh-TW" altLang="en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，</a:t>
            </a:r>
            <a:r>
              <a:rPr lang="zh-TW" altLang="en-US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像是 </a:t>
            </a:r>
            <a:r>
              <a:rPr lang="en-US" altLang="zh-TW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10 </a:t>
            </a:r>
            <a:r>
              <a:rPr lang="zh-TW" altLang="en-US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個好了，那我們不就會得到 </a:t>
            </a:r>
            <a:r>
              <a:rPr lang="en-US" altLang="zh-TW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10 </a:t>
            </a:r>
            <a:r>
              <a:rPr lang="zh-TW" altLang="en-US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個和輸入資料一樣大的記分板，卷積層不就將輸入資料的數據量放大了 </a:t>
            </a:r>
            <a:r>
              <a:rPr lang="en-US" altLang="zh-TW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10 </a:t>
            </a:r>
            <a:r>
              <a:rPr lang="zh-TW" altLang="en-US" sz="20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倍嗎？</a:t>
            </a:r>
            <a:endParaRPr lang="zh-TW" altLang="en-US" sz="2000" b="1" dirty="0">
              <a:solidFill>
                <a:srgbClr val="096FB7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0813B1EC-4D56-A549-9465-D4079703C54A}"/>
              </a:ext>
            </a:extLst>
          </p:cNvPr>
          <p:cNvSpPr txBox="1"/>
          <p:nvPr/>
        </p:nvSpPr>
        <p:spPr>
          <a:xfrm>
            <a:off x="6191249" y="2453070"/>
            <a:ext cx="506730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只需要「一個」能告訴我們附近大概的像什麼樣子就差不多了，而這種能降低資料量又能保留資訊的機制，我們稱作</a:t>
            </a:r>
            <a:r>
              <a:rPr lang="zh-TW" altLang="en-US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池化層</a:t>
            </a:r>
            <a:r>
              <a:rPr lang="en-US" altLang="zh-TW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 (</a:t>
            </a:r>
            <a:r>
              <a:rPr lang="en" altLang="zh-TW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Pooling Layer</a:t>
            </a:r>
            <a:r>
              <a:rPr lang="en-US" altLang="zh-TW" sz="2400" b="1" dirty="0">
                <a:solidFill>
                  <a:srgbClr val="096FB7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。</a:t>
            </a:r>
            <a:endParaRPr lang="zh-TW" altLang="en-US" sz="2400" b="1" dirty="0">
              <a:solidFill>
                <a:srgbClr val="096FB7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468B4937-0651-1F4E-8129-3BB678B57081}"/>
              </a:ext>
            </a:extLst>
          </p:cNvPr>
          <p:cNvSpPr txBox="1"/>
          <p:nvPr/>
        </p:nvSpPr>
        <p:spPr>
          <a:xfrm>
            <a:off x="6191249" y="4524828"/>
            <a:ext cx="506730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池化層</a:t>
            </a:r>
            <a:r>
              <a:rPr lang="en-US" altLang="zh-TW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 (</a:t>
            </a:r>
            <a:r>
              <a:rPr lang="en" altLang="zh-TW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Pooling Layer</a:t>
            </a:r>
            <a:r>
              <a:rPr lang="en-US" altLang="zh-TW" sz="2400" b="1" dirty="0">
                <a:solidFill>
                  <a:srgbClr val="096FB7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en" altLang="zh-TW" sz="2400" b="1" dirty="0">
                <a:solidFill>
                  <a:srgbClr val="096FB7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就是將圖形資料分割成一塊一塊不重疊的小區塊，並用一個具有代表性的數字來代表每一個小區塊</a:t>
            </a: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E64A1250-3631-4D59-9E6A-D9741737FE4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21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4410601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76B10DB-6550-CE4B-89C8-896F14533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06 </a:t>
            </a:r>
            <a:r>
              <a:rPr kumimoji="1" lang="zh-TW" altLang="en-US" dirty="0"/>
              <a:t>卷積神經網路之池化層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DB81F3-7D8C-3347-A2E3-2C27FC9B9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C9AFEDFE-27DC-9D4C-86AA-772B11313A23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池化層（</a:t>
            </a:r>
            <a:r>
              <a:rPr lang="en" altLang="zh-TW" sz="2800" b="1" kern="0" dirty="0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Pooling Layer</a:t>
            </a:r>
            <a:r>
              <a:rPr lang="zh-TW" altLang="en" sz="2800" b="1" kern="0" dirty="0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）</a:t>
            </a:r>
            <a:endParaRPr sz="2800" b="1" kern="0" dirty="0">
              <a:solidFill>
                <a:srgbClr val="09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C7191C2-EED4-144C-8AEF-BD315489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79042" y="2378816"/>
            <a:ext cx="2813658" cy="178129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148135FD-87C4-0B4B-BCD3-D08C8674BE6E}"/>
              </a:ext>
            </a:extLst>
          </p:cNvPr>
          <p:cNvSpPr txBox="1"/>
          <p:nvPr/>
        </p:nvSpPr>
        <p:spPr>
          <a:xfrm>
            <a:off x="2401073" y="2727975"/>
            <a:ext cx="274242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設計一個池化層，我們需要決定的是</a:t>
            </a:r>
            <a:endParaRPr lang="zh-TW" altLang="en-US" sz="2400" dirty="0">
              <a:solidFill>
                <a:srgbClr val="096FB7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xmlns="" id="{9EE4D888-DEE0-C849-9277-0A88AE205F28}"/>
              </a:ext>
            </a:extLst>
          </p:cNvPr>
          <p:cNvGrpSpPr/>
          <p:nvPr/>
        </p:nvGrpSpPr>
        <p:grpSpPr>
          <a:xfrm>
            <a:off x="5448300" y="3167863"/>
            <a:ext cx="6000515" cy="1669624"/>
            <a:chOff x="5303631" y="3012290"/>
            <a:chExt cx="6000515" cy="1669624"/>
          </a:xfrm>
        </p:grpSpPr>
        <p:sp>
          <p:nvSpPr>
            <p:cNvPr id="8" name="矩形: 圓角 3">
              <a:extLst>
                <a:ext uri="{FF2B5EF4-FFF2-40B4-BE49-F238E27FC236}">
                  <a16:creationId xmlns:a16="http://schemas.microsoft.com/office/drawing/2014/main" xmlns="" id="{716E9E22-0D64-DF4A-BA83-743C16EAB45D}"/>
                </a:ext>
              </a:extLst>
            </p:cNvPr>
            <p:cNvSpPr/>
            <p:nvPr/>
          </p:nvSpPr>
          <p:spPr>
            <a:xfrm>
              <a:off x="5303631" y="3012290"/>
              <a:ext cx="5956301" cy="1669624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FFFFE861-B109-0146-9A38-439FFDAD3B4F}"/>
                </a:ext>
              </a:extLst>
            </p:cNvPr>
            <p:cNvSpPr txBox="1"/>
            <p:nvPr/>
          </p:nvSpPr>
          <p:spPr>
            <a:xfrm>
              <a:off x="5384799" y="3229108"/>
              <a:ext cx="5919347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1. </a:t>
              </a:r>
              <a:r>
                <a:rPr lang="zh-TW" altLang="en-US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決定多大的池化區域</a:t>
              </a:r>
              <a:r>
                <a:rPr lang="en-US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(</a:t>
              </a:r>
              <a:r>
                <a:rPr lang="zh-TW" altLang="en-US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通常用 </a:t>
              </a:r>
              <a:r>
                <a:rPr lang="en-US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2 X 2)</a:t>
              </a:r>
              <a:endParaRPr lang="zh-TW" altLang="en-US" sz="2400" b="1" dirty="0">
                <a:solidFill>
                  <a:srgbClr val="0A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2. </a:t>
              </a:r>
              <a:r>
                <a:rPr lang="zh-TW" altLang="en-US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使用什麼池化方式</a:t>
              </a:r>
              <a:r>
                <a:rPr lang="en-US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(</a:t>
              </a:r>
              <a:r>
                <a:rPr lang="zh-TW" altLang="en-US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取最大值或是平均值</a:t>
              </a:r>
              <a:r>
                <a:rPr lang="en-US" altLang="zh-TW" sz="2400" b="1" dirty="0">
                  <a:solidFill>
                    <a:srgbClr val="0A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)</a:t>
              </a:r>
              <a:endParaRPr lang="zh-TW" altLang="en-US" sz="2400" dirty="0">
                <a:solidFill>
                  <a:srgbClr val="0A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921A0B45-4334-2A4A-BEAA-5B9EC9CA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3" y="3678331"/>
            <a:ext cx="1878837" cy="2094350"/>
          </a:xfrm>
          <a:prstGeom prst="rect">
            <a:avLst/>
          </a:prstGeom>
        </p:spPr>
      </p:pic>
      <p:sp>
        <p:nvSpPr>
          <p:cNvPr id="12" name="幻燈片編號">
            <a:extLst>
              <a:ext uri="{FF2B5EF4-FFF2-40B4-BE49-F238E27FC236}">
                <a16:creationId xmlns:a16="http://schemas.microsoft.com/office/drawing/2014/main" xmlns="" id="{19B6EEA7-F11C-4C8F-B55A-41ED49F9278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22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1916955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27F190F-6D66-2247-8600-FA107D8CE3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06 </a:t>
            </a:r>
            <a:r>
              <a:rPr kumimoji="1" lang="zh-TW" altLang="en-US" dirty="0"/>
              <a:t>卷積神經網路之池化層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F213970-2ED1-D040-B42C-2BEE986B1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我們來試試剛開始可能有點可怕的終端機。">
            <a:extLst>
              <a:ext uri="{FF2B5EF4-FFF2-40B4-BE49-F238E27FC236}">
                <a16:creationId xmlns:a16="http://schemas.microsoft.com/office/drawing/2014/main" xmlns="" id="{51DBD445-AB8F-514E-91FD-324A7165CB26}"/>
              </a:ext>
            </a:extLst>
          </p:cNvPr>
          <p:cNvSpPr/>
          <p:nvPr/>
        </p:nvSpPr>
        <p:spPr>
          <a:xfrm>
            <a:off x="2730500" y="1792519"/>
            <a:ext cx="6743700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來看看 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2 X 2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的最大池化層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(</a:t>
            </a:r>
            <a:r>
              <a:rPr lang="en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MaxPooling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)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160EE15B-A68D-7149-951A-E61C5630AD15}"/>
              </a:ext>
            </a:extLst>
          </p:cNvPr>
          <p:cNvSpPr txBox="1"/>
          <p:nvPr/>
        </p:nvSpPr>
        <p:spPr>
          <a:xfrm>
            <a:off x="851697" y="2474130"/>
            <a:ext cx="524430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池化大小為 </a:t>
            </a:r>
            <a:r>
              <a:rPr lang="en-US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2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X 2 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的意思，代表我們將記分板分割成一個一個不重疊的 </a:t>
            </a:r>
            <a:r>
              <a:rPr lang="en-US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2 </a:t>
            </a:r>
            <a:r>
              <a:rPr lang="en" altLang="zh-TW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X 2 </a:t>
            </a:r>
            <a:r>
              <a:rPr lang="zh-TW" altLang="en-US" sz="2400" b="1" dirty="0"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區塊。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CF87D4B1-F2B3-904B-91D7-4DB4C030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313" y="3989766"/>
            <a:ext cx="1632782" cy="7994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57860E9C-F342-F74B-BA76-6C4A115A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71" y="4783672"/>
            <a:ext cx="1687324" cy="141605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B16AF1F2-7E35-BE4A-8C36-3F91DE4DC091}"/>
              </a:ext>
            </a:extLst>
          </p:cNvPr>
          <p:cNvSpPr txBox="1"/>
          <p:nvPr/>
        </p:nvSpPr>
        <p:spPr>
          <a:xfrm>
            <a:off x="7538973" y="3670487"/>
            <a:ext cx="180816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TW" altLang="en-US" dirty="0"/>
              <a:t>Max Pooling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41496439-C0DF-1C41-9073-64F15F753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152" y="2310250"/>
            <a:ext cx="2940338" cy="264458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53AB8287-C2FB-8143-9183-30A26E3D17A0}"/>
              </a:ext>
            </a:extLst>
          </p:cNvPr>
          <p:cNvSpPr txBox="1"/>
          <p:nvPr/>
        </p:nvSpPr>
        <p:spPr>
          <a:xfrm>
            <a:off x="851697" y="4011799"/>
            <a:ext cx="524430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Clr>
                <a:srgbClr val="FF8B78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solidFill>
                  <a:srgbClr val="0A6FB7"/>
                </a:solidFill>
                <a:ea typeface="PingFang TC" panose="020B0400000000000000" pitchFamily="34" charset="-120"/>
              </a:rPr>
              <a:t>最大池化</a:t>
            </a:r>
            <a:r>
              <a:rPr lang="en-US" altLang="zh-TW" sz="2400" b="1" dirty="0">
                <a:solidFill>
                  <a:srgbClr val="0A6FB7"/>
                </a:solidFill>
                <a:ea typeface="PingFang TC" panose="020B0400000000000000" pitchFamily="34" charset="-120"/>
              </a:rPr>
              <a:t>(</a:t>
            </a:r>
            <a:r>
              <a:rPr lang="en" altLang="zh-TW" sz="2400" b="1" dirty="0">
                <a:solidFill>
                  <a:srgbClr val="0A6FB7"/>
                </a:solidFill>
                <a:ea typeface="PingFang TC" panose="020B0400000000000000" pitchFamily="34" charset="-120"/>
              </a:rPr>
              <a:t>Max Pooling</a:t>
            </a:r>
            <a:r>
              <a:rPr lang="en-US" altLang="zh-TW" sz="2400" b="1" dirty="0">
                <a:solidFill>
                  <a:srgbClr val="0A6FB7"/>
                </a:solidFill>
                <a:ea typeface="PingFang TC" panose="020B0400000000000000" pitchFamily="34" charset="-120"/>
              </a:rPr>
              <a:t>)</a:t>
            </a:r>
            <a:r>
              <a:rPr lang="zh-TW" altLang="en-US" sz="2400" b="1" dirty="0">
                <a:solidFill>
                  <a:srgbClr val="0A6FB7"/>
                </a:solidFill>
                <a:ea typeface="PingFang TC" panose="020B0400000000000000" pitchFamily="34" charset="-120"/>
              </a:rPr>
              <a:t> </a:t>
            </a:r>
            <a:r>
              <a:rPr lang="zh-TW" altLang="en-US" sz="2400" b="1" dirty="0">
                <a:ea typeface="PingFang TC" panose="020B0400000000000000" pitchFamily="34" charset="-120"/>
              </a:rPr>
              <a:t>是就將每一個 </a:t>
            </a:r>
            <a:r>
              <a:rPr lang="en-US" altLang="zh-TW" sz="2400" b="1" dirty="0">
                <a:ea typeface="PingFang TC" panose="020B0400000000000000" pitchFamily="34" charset="-120"/>
              </a:rPr>
              <a:t>2 </a:t>
            </a:r>
            <a:r>
              <a:rPr lang="en" altLang="zh-TW" sz="2400" b="1" dirty="0">
                <a:ea typeface="PingFang TC" panose="020B0400000000000000" pitchFamily="34" charset="-120"/>
              </a:rPr>
              <a:t>X 2 </a:t>
            </a:r>
            <a:r>
              <a:rPr lang="zh-TW" altLang="en-US" sz="2400" b="1" dirty="0">
                <a:ea typeface="PingFang TC" panose="020B0400000000000000" pitchFamily="34" charset="-120"/>
              </a:rPr>
              <a:t>區塊中，最大的數字拿出來，當作該區塊的代表，如此一來，原先大小為 </a:t>
            </a:r>
            <a:r>
              <a:rPr lang="en-US" altLang="zh-TW" sz="2400" b="1" dirty="0">
                <a:ea typeface="PingFang TC" panose="020B0400000000000000" pitchFamily="34" charset="-120"/>
              </a:rPr>
              <a:t>6 </a:t>
            </a:r>
            <a:r>
              <a:rPr lang="en" altLang="zh-TW" sz="2400" b="1" dirty="0">
                <a:ea typeface="PingFang TC" panose="020B0400000000000000" pitchFamily="34" charset="-120"/>
              </a:rPr>
              <a:t>X 6 </a:t>
            </a:r>
            <a:r>
              <a:rPr lang="zh-TW" altLang="en-US" sz="2400" b="1" dirty="0">
                <a:ea typeface="PingFang TC" panose="020B0400000000000000" pitchFamily="34" charset="-120"/>
              </a:rPr>
              <a:t>的記分板，就會變成一個 </a:t>
            </a:r>
            <a:r>
              <a:rPr lang="en-US" altLang="zh-TW" sz="2400" b="1" dirty="0">
                <a:ea typeface="PingFang TC" panose="020B0400000000000000" pitchFamily="34" charset="-120"/>
              </a:rPr>
              <a:t>3 </a:t>
            </a:r>
            <a:r>
              <a:rPr lang="en" altLang="zh-TW" sz="2400" b="1" dirty="0">
                <a:ea typeface="PingFang TC" panose="020B0400000000000000" pitchFamily="34" charset="-120"/>
              </a:rPr>
              <a:t>X 3 </a:t>
            </a:r>
            <a:r>
              <a:rPr lang="zh-TW" altLang="en-US" sz="2400" b="1" dirty="0">
                <a:ea typeface="PingFang TC" panose="020B0400000000000000" pitchFamily="34" charset="-120"/>
              </a:rPr>
              <a:t>的記分板了。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BBC3B3D4-C306-6D43-83FE-C1D68B214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11" y="4365858"/>
            <a:ext cx="2004903" cy="1839850"/>
          </a:xfrm>
          <a:prstGeom prst="rect">
            <a:avLst/>
          </a:prstGeom>
        </p:spPr>
      </p:pic>
      <p:sp>
        <p:nvSpPr>
          <p:cNvPr id="12" name="幻燈片編號">
            <a:extLst>
              <a:ext uri="{FF2B5EF4-FFF2-40B4-BE49-F238E27FC236}">
                <a16:creationId xmlns:a16="http://schemas.microsoft.com/office/drawing/2014/main" xmlns="" id="{7A6022CD-6A72-42AA-A7B9-D2EC75F0C37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23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6802140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3F56A28-8631-434E-8B13-01018E07E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xmlns="" id="{B8400F69-8D04-49D1-ACE7-3CCCA8F9636C}"/>
              </a:ext>
            </a:extLst>
          </p:cNvPr>
          <p:cNvSpPr/>
          <p:nvPr/>
        </p:nvSpPr>
        <p:spPr>
          <a:xfrm>
            <a:off x="9011397" y="2434963"/>
            <a:ext cx="1295400" cy="432000"/>
          </a:xfrm>
          <a:prstGeom prst="roundRect">
            <a:avLst/>
          </a:prstGeom>
          <a:solidFill>
            <a:srgbClr val="97DDC5"/>
          </a:solidFill>
          <a:ln w="38100" cap="flat">
            <a:solidFill>
              <a:srgbClr val="096FB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0E195D0A-F660-4B42-B92C-824FA5183C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06 </a:t>
            </a:r>
            <a:r>
              <a:rPr kumimoji="1" lang="zh-TW" altLang="en-US" dirty="0"/>
              <a:t>卷積神經網路之池化層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3F1672D4-7B7B-A048-AB4E-C6CA79F6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597" y="2950095"/>
            <a:ext cx="5247369" cy="260607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C865285A-817B-A94C-BC39-CC27B5F86DE2}"/>
              </a:ext>
            </a:extLst>
          </p:cNvPr>
          <p:cNvSpPr txBox="1"/>
          <p:nvPr/>
        </p:nvSpPr>
        <p:spPr>
          <a:xfrm>
            <a:off x="9147722" y="2433967"/>
            <a:ext cx="10271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solidFill>
                  <a:srgbClr val="0A6FB7"/>
                </a:solidFill>
                <a:ea typeface="PingFang TC" panose="020B0400000000000000" pitchFamily="34" charset="-120"/>
              </a:rPr>
              <a:t>池化後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A39DD1FF-8DEC-9F4B-AB06-03AA5F829629}"/>
              </a:ext>
            </a:extLst>
          </p:cNvPr>
          <p:cNvSpPr txBox="1"/>
          <p:nvPr/>
        </p:nvSpPr>
        <p:spPr>
          <a:xfrm>
            <a:off x="4027493" y="5662213"/>
            <a:ext cx="73263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其實不需要看得太清楚，也能看到很多有用的資訊啦！</a:t>
            </a:r>
          </a:p>
        </p:txBody>
      </p:sp>
      <p:sp>
        <p:nvSpPr>
          <p:cNvPr id="15" name="我們來試試剛開始可能有點可怕的終端機。">
            <a:extLst>
              <a:ext uri="{FF2B5EF4-FFF2-40B4-BE49-F238E27FC236}">
                <a16:creationId xmlns:a16="http://schemas.microsoft.com/office/drawing/2014/main" xmlns="" id="{1217C920-B88B-4F4A-BE11-1BBE7275619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池化會讓資料損失很多資訊嗎？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6" name="幻燈片編號">
            <a:extLst>
              <a:ext uri="{FF2B5EF4-FFF2-40B4-BE49-F238E27FC236}">
                <a16:creationId xmlns:a16="http://schemas.microsoft.com/office/drawing/2014/main" xmlns="" id="{BF25F016-D809-465D-8342-AEF4F69EF6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24</a:t>
            </a:fld>
            <a:endParaRPr kern="0" dirty="0">
              <a:cs typeface="Microsoft Sans Serif"/>
              <a:sym typeface="Microsoft Sans Serif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3BD5820E-CF99-E14A-ACD8-C25B283267A6}"/>
              </a:ext>
            </a:extLst>
          </p:cNvPr>
          <p:cNvGrpSpPr/>
          <p:nvPr/>
        </p:nvGrpSpPr>
        <p:grpSpPr>
          <a:xfrm>
            <a:off x="838201" y="2585751"/>
            <a:ext cx="4229097" cy="3591211"/>
            <a:chOff x="838200" y="2210186"/>
            <a:chExt cx="5040156" cy="396677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BC805EEF-24CD-804D-A991-F5144A5E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841496" y="2210186"/>
              <a:ext cx="3961183" cy="2218368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xmlns="" id="{AAF1EC61-279E-EC46-8FA9-34DDF8AF7C7C}"/>
                </a:ext>
              </a:extLst>
            </p:cNvPr>
            <p:cNvSpPr txBox="1"/>
            <p:nvPr/>
          </p:nvSpPr>
          <p:spPr>
            <a:xfrm>
              <a:off x="1948841" y="2256741"/>
              <a:ext cx="3929515" cy="1745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TW" altLang="en-US" sz="2400" b="1" dirty="0">
                  <a:solidFill>
                    <a:srgbClr val="09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平均池化</a:t>
              </a:r>
              <a:r>
                <a:rPr lang="en-US" altLang="zh-TW" sz="2400" b="1" dirty="0">
                  <a:solidFill>
                    <a:srgbClr val="09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(</a:t>
              </a:r>
              <a:r>
                <a:rPr lang="en" altLang="zh-TW" sz="2400" b="1" dirty="0">
                  <a:solidFill>
                    <a:srgbClr val="096FB7"/>
                  </a:solidFill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Average Pooling</a:t>
              </a:r>
              <a:r>
                <a:rPr lang="en-US" altLang="zh-TW" sz="2400" b="1" dirty="0">
                  <a:solidFill>
                    <a:srgbClr val="096FB7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)</a:t>
              </a:r>
              <a:r>
                <a:rPr lang="zh-TW" altLang="en-US" sz="2400" b="1" dirty="0">
                  <a:latin typeface="PingFang TC" panose="020B0400000000000000" pitchFamily="34" charset="-120"/>
                  <a:ea typeface="PingFang TC" panose="020B0400000000000000" pitchFamily="34" charset="-120"/>
                </a:rPr>
                <a:t>就是</a:t>
              </a:r>
              <a:r>
                <a:rPr lang="zh-TW" altLang="en-US" sz="2400" b="1" dirty="0">
                  <a:effectLst/>
                  <a:latin typeface="PingFang TC" panose="020B0400000000000000" pitchFamily="34" charset="-120"/>
                  <a:ea typeface="PingFang TC" panose="020B0400000000000000" pitchFamily="34" charset="-120"/>
                </a:rPr>
                <a:t>將每一個區塊中的數字取平均，當作該區塊的代表</a:t>
              </a:r>
              <a:endParaRPr lang="zh-TW" altLang="en-US" sz="2400" dirty="0">
                <a:solidFill>
                  <a:srgbClr val="09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xmlns="" id="{0094075B-0F08-D643-B4BE-CFF127199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4005263"/>
              <a:ext cx="1800072" cy="2171700"/>
            </a:xfrm>
            <a:prstGeom prst="rect">
              <a:avLst/>
            </a:prstGeom>
          </p:spPr>
        </p:pic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xmlns="" id="{EE05E5F1-2C90-4314-BBE0-1F69C26A2A86}"/>
              </a:ext>
            </a:extLst>
          </p:cNvPr>
          <p:cNvSpPr/>
          <p:nvPr/>
        </p:nvSpPr>
        <p:spPr>
          <a:xfrm>
            <a:off x="5773653" y="2434963"/>
            <a:ext cx="1295400" cy="432000"/>
          </a:xfrm>
          <a:prstGeom prst="roundRect">
            <a:avLst/>
          </a:prstGeom>
          <a:solidFill>
            <a:srgbClr val="97DDC5"/>
          </a:solidFill>
          <a:ln w="38100" cap="flat">
            <a:solidFill>
              <a:srgbClr val="096FB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03C41B2D-CFAC-A846-B197-3145CC4BF380}"/>
              </a:ext>
            </a:extLst>
          </p:cNvPr>
          <p:cNvSpPr txBox="1"/>
          <p:nvPr/>
        </p:nvSpPr>
        <p:spPr>
          <a:xfrm>
            <a:off x="5909736" y="2442814"/>
            <a:ext cx="10271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solidFill>
                  <a:srgbClr val="0A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池化前</a:t>
            </a:r>
          </a:p>
        </p:txBody>
      </p:sp>
    </p:spTree>
    <p:extLst>
      <p:ext uri="{BB962C8B-B14F-4D97-AF65-F5344CB8AC3E}">
        <p14:creationId xmlns:p14="http://schemas.microsoft.com/office/powerpoint/2010/main" val="329836149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C6D0DE53-1265-014E-B22F-61A3CA2DE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07 </a:t>
            </a:r>
            <a:r>
              <a:rPr kumimoji="1" lang="zh-TW" altLang="en-US" dirty="0"/>
              <a:t>常見 </a:t>
            </a:r>
            <a:r>
              <a:rPr kumimoji="1" lang="en-US" altLang="zh-TW" dirty="0"/>
              <a:t>CNN </a:t>
            </a:r>
            <a:r>
              <a:rPr kumimoji="1" lang="zh-TW" altLang="en-US" dirty="0"/>
              <a:t>的設計架構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B22E412-13D5-ED46-B365-758D3A27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78DE9F9-4D0C-3640-A882-458408A3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3187700"/>
            <a:ext cx="7440818" cy="24593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58E6688-9E72-EA4B-AAC4-56D58FDE8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584" y="3064213"/>
            <a:ext cx="2456816" cy="11434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F554187-D4A5-FB4B-9D2B-F30BF6862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4114794"/>
            <a:ext cx="2108200" cy="2062169"/>
          </a:xfrm>
          <a:prstGeom prst="rect">
            <a:avLst/>
          </a:prstGeom>
        </p:spPr>
      </p:pic>
      <p:sp>
        <p:nvSpPr>
          <p:cNvPr id="8" name="我們來試試剛開始可能有點可怕的終端機。">
            <a:extLst>
              <a:ext uri="{FF2B5EF4-FFF2-40B4-BE49-F238E27FC236}">
                <a16:creationId xmlns:a16="http://schemas.microsoft.com/office/drawing/2014/main" xmlns="" id="{FE723ED6-49B4-314F-9C1A-E37B04FF7F6A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CNN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模型架構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A8D27998-FDAE-4DBD-982A-F8040892CD5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25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928089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462F2C56-4609-8E41-B067-5B569B460C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冒險旅程 </a:t>
            </a:r>
            <a:r>
              <a:rPr kumimoji="1" lang="en-US" altLang="zh-TW" dirty="0"/>
              <a:t>14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3103D36-F934-EF4A-8C40-55788098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最大池化層（</a:t>
            </a:r>
            <a:r>
              <a:rPr lang="en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 Pooling Layer</a:t>
            </a:r>
            <a:r>
              <a:rPr lang="zh-TW" altLang="e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是將計分板上分割成小區塊，並將每個小區塊當中的最大值取出來當代表。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如果我們想要取出每一個區塊的平均值，也就是對記分板進行平均池化（</a:t>
            </a:r>
            <a:r>
              <a:rPr lang="en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 Pooing</a:t>
            </a:r>
            <a:r>
              <a:rPr lang="zh-TW" altLang="e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請問上面的記分板進行平均池化後的記分板，會長什麼樣子呢？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518CA982-EDF8-0448-9A15-85BA99D3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214263"/>
            <a:ext cx="4270894" cy="3056237"/>
          </a:xfrm>
          <a:prstGeom prst="rect">
            <a:avLst/>
          </a:prstGeom>
        </p:spPr>
      </p:pic>
      <p:sp>
        <p:nvSpPr>
          <p:cNvPr id="5" name="幻燈片編號">
            <a:extLst>
              <a:ext uri="{FF2B5EF4-FFF2-40B4-BE49-F238E27FC236}">
                <a16:creationId xmlns:a16="http://schemas.microsoft.com/office/drawing/2014/main" xmlns="" id="{00E87594-B08E-43AB-96A6-8670C81CE2F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26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683527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9BCB2BF-171F-C642-83C9-219B790C6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7B6869D-DF62-D74C-8C81-7E0114EA9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3587E4C3-CD68-D843-9098-74E24BDA880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" sz="2800" b="1" kern="0" dirty="0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Filter</a:t>
            </a:r>
            <a:r>
              <a:rPr lang="en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</a:t>
            </a:r>
            <a:r>
              <a:rPr lang="zh-TW" altLang="en-US" sz="2800" b="1" kern="0" dirty="0">
                <a:solidFill>
                  <a:srgbClr val="09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「特徵強度」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記分板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D98EB8E-0BB2-EF4A-927D-8FABC2C3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520" y="2468230"/>
            <a:ext cx="6992374" cy="354760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43DCF675-E979-6442-954A-663E24530C5C}"/>
              </a:ext>
            </a:extLst>
          </p:cNvPr>
          <p:cNvSpPr txBox="1"/>
          <p:nvPr/>
        </p:nvSpPr>
        <p:spPr>
          <a:xfrm>
            <a:off x="1002294" y="3320266"/>
            <a:ext cx="3523227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每一個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Filter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會掃描圖片當中的每一個點附近的</a:t>
            </a:r>
            <a:r>
              <a:rPr lang="zh-TW" altLang="en-US" sz="2400" b="1" dirty="0">
                <a:solidFill>
                  <a:srgbClr val="09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「特徵強度」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，並將這個特徵強度紀錄在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Filter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自己的「記分板」上。</a:t>
            </a:r>
          </a:p>
        </p:txBody>
      </p:sp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8057ECBB-F00C-4487-811F-E70517AFB8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3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2063500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2989D79-FFD5-D546-A642-E08E59D06E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5BF41E2-5438-0A48-A0A0-621FAF90A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8DA23EE4-2AB9-F046-AB92-E6EA73C802B2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用一張大圖片的左上角為例子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0DB1A3D0-C025-9341-88DC-7209B521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785" y="2413000"/>
            <a:ext cx="4589015" cy="37639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5883C692-21AE-844D-B62B-C66A2899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3" y="2716213"/>
            <a:ext cx="8213259" cy="3450859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142EE8DD-6C6C-461C-A81F-C368D89DF0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4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56511813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4F2641C-700B-7045-98CF-BBB5697863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CE86CB7-2362-1A4B-932A-02A98C4B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CBC9F171-791C-D543-B128-C93E173A16B9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用一張大圖片的左上角為例子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E814D92F-7EB3-314C-B3F2-35A97D44229D}"/>
              </a:ext>
            </a:extLst>
          </p:cNvPr>
          <p:cNvGrpSpPr/>
          <p:nvPr/>
        </p:nvGrpSpPr>
        <p:grpSpPr>
          <a:xfrm>
            <a:off x="3476826" y="2444660"/>
            <a:ext cx="5238342" cy="1530440"/>
            <a:chOff x="1486527" y="-2027108"/>
            <a:chExt cx="4897695" cy="1530440"/>
          </a:xfrm>
        </p:grpSpPr>
        <p:sp>
          <p:nvSpPr>
            <p:cNvPr id="6" name="矩形: 圓角 3">
              <a:extLst>
                <a:ext uri="{FF2B5EF4-FFF2-40B4-BE49-F238E27FC236}">
                  <a16:creationId xmlns:a16="http://schemas.microsoft.com/office/drawing/2014/main" xmlns="" id="{09F6F408-173E-A542-BEBA-744F53DF4DEA}"/>
                </a:ext>
              </a:extLst>
            </p:cNvPr>
            <p:cNvSpPr/>
            <p:nvPr/>
          </p:nvSpPr>
          <p:spPr>
            <a:xfrm>
              <a:off x="1486527" y="-2027108"/>
              <a:ext cx="4897695" cy="153044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xmlns="" id="{B5642DD5-E943-B541-87A5-06379AC094B0}"/>
                    </a:ext>
                  </a:extLst>
                </p:cNvPr>
                <p:cNvSpPr txBox="1"/>
                <p:nvPr/>
              </p:nvSpPr>
              <p:spPr>
                <a:xfrm>
                  <a:off x="1783960" y="-1989008"/>
                  <a:ext cx="4374018" cy="14219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×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𝟎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×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96FB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𝟏𝟑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×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𝟎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</m:oMath>
                    </m:oMathPara>
                  </a14:m>
                  <a:endParaRPr kumimoji="0" lang="en-US" altLang="zh-TW" sz="2800" b="1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Microsoft Sans Serif"/>
                  </a:endParaRPr>
                </a:p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𝟐𝟏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×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𝟎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𝟐𝟐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×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96FB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𝟐𝟑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×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𝟎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</m:oMath>
                    </m:oMathPara>
                  </a14:m>
                  <a:endParaRPr kumimoji="0" lang="en-US" altLang="zh-TW" sz="2800" b="1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Microsoft Sans Serif"/>
                  </a:endParaRPr>
                </a:p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𝟑𝟏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×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𝟎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𝟑𝟐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×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96FB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𝟑𝟑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×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𝟎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    </m:t>
                        </m:r>
                      </m:oMath>
                    </m:oMathPara>
                  </a14:m>
                  <a:endParaRPr kumimoji="0" lang="en-US" altLang="zh-TW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mbria Math" panose="02040503050406030204" pitchFamily="18" charset="0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B5642DD5-E943-B541-87A5-06379AC09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1989008"/>
                  <a:ext cx="4374018" cy="1421928"/>
                </a:xfrm>
                <a:prstGeom prst="rect">
                  <a:avLst/>
                </a:prstGeom>
                <a:blipFill>
                  <a:blip r:embed="rId2"/>
                  <a:stretch>
                    <a:fillRect l="-1445" r="-2312" b="-973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F9A97E85-DB1B-5042-BD95-12A694D5DA11}"/>
              </a:ext>
            </a:extLst>
          </p:cNvPr>
          <p:cNvGrpSpPr/>
          <p:nvPr/>
        </p:nvGrpSpPr>
        <p:grpSpPr>
          <a:xfrm>
            <a:off x="3647151" y="4677560"/>
            <a:ext cx="4897695" cy="560988"/>
            <a:chOff x="1486527" y="-1553132"/>
            <a:chExt cx="4897695" cy="560988"/>
          </a:xfrm>
        </p:grpSpPr>
        <p:sp>
          <p:nvSpPr>
            <p:cNvPr id="9" name="矩形: 圓角 3">
              <a:extLst>
                <a:ext uri="{FF2B5EF4-FFF2-40B4-BE49-F238E27FC236}">
                  <a16:creationId xmlns:a16="http://schemas.microsoft.com/office/drawing/2014/main" xmlns="" id="{10F1A6D7-D9D1-C64A-BC01-8B2766C58302}"/>
                </a:ext>
              </a:extLst>
            </p:cNvPr>
            <p:cNvSpPr/>
            <p:nvPr/>
          </p:nvSpPr>
          <p:spPr>
            <a:xfrm>
              <a:off x="1486527" y="-1553132"/>
              <a:ext cx="4897695" cy="560988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xmlns="" id="{3F79C631-AE9B-BE44-B92A-1A9E8F89949A}"/>
                    </a:ext>
                  </a:extLst>
                </p:cNvPr>
                <p:cNvSpPr txBox="1"/>
                <p:nvPr/>
              </p:nvSpPr>
              <p:spPr>
                <a:xfrm>
                  <a:off x="2620206" y="-1509626"/>
                  <a:ext cx="2630335" cy="4739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𝟐𝟐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𝟑𝟐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3F79C631-AE9B-BE44-B92A-1A9E8F899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206" y="-1509626"/>
                  <a:ext cx="2630335" cy="473976"/>
                </a:xfrm>
                <a:prstGeom prst="rect">
                  <a:avLst/>
                </a:prstGeom>
                <a:blipFill>
                  <a:blip r:embed="rId3"/>
                  <a:stretch>
                    <a:fillRect l="-2404" r="-481" b="-1052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96E0863E-8212-9B4C-ACDA-BE616FFBF856}"/>
              </a:ext>
            </a:extLst>
          </p:cNvPr>
          <p:cNvSpPr txBox="1"/>
          <p:nvPr/>
        </p:nvSpPr>
        <p:spPr>
          <a:xfrm>
            <a:off x="3377694" y="4090368"/>
            <a:ext cx="54366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實際上，我們可以把上面的答案化簡成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="" id="{8012FFFB-2CA0-B64A-B625-4BA0E56233F1}"/>
                  </a:ext>
                </a:extLst>
              </p:cNvPr>
              <p:cNvSpPr txBox="1"/>
              <p:nvPr/>
            </p:nvSpPr>
            <p:spPr>
              <a:xfrm>
                <a:off x="2654297" y="5335707"/>
                <a:ext cx="6883400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Microsoft Sans Serif"/>
                  </a:rPr>
                  <a:t>也就是如果中間三個數字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/>
                            <a:ea typeface="+mn-ea"/>
                            <a:cs typeface="+mn-cs"/>
                            <a:sym typeface="Microsoft Sans Serif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𝒅</m:t>
                        </m:r>
                      </m:e>
                      <m:sub>
                        <m:r>
                          <a:rPr kumimoji="0" lang="en-US" altLang="zh-TW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𝟏𝟐</m:t>
                        </m:r>
                      </m:sub>
                    </m:sSub>
                    <m:r>
                      <a:rPr kumimoji="0" lang="en-US" altLang="zh-TW" sz="24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Microsoft Sans Serif"/>
                      </a:rPr>
                      <m:t>,  </m:t>
                    </m:r>
                    <m:sSub>
                      <m:sSubPr>
                        <m:ctrlPr>
                          <a:rPr kumimoji="0" lang="en-US" altLang="zh-TW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/>
                            <a:ea typeface="+mn-ea"/>
                            <a:cs typeface="+mn-cs"/>
                            <a:sym typeface="Microsoft Sans Serif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𝒅</m:t>
                        </m:r>
                      </m:e>
                      <m:sub>
                        <m:r>
                          <a:rPr kumimoji="0" lang="en-US" altLang="zh-TW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𝟐𝟐</m:t>
                        </m:r>
                      </m:sub>
                    </m:sSub>
                    <m:r>
                      <a:rPr kumimoji="0" lang="en-US" altLang="zh-TW" sz="24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Microsoft Sans Serif"/>
                      </a:rPr>
                      <m:t>,  </m:t>
                    </m:r>
                    <m:sSub>
                      <m:sSubPr>
                        <m:ctrlPr>
                          <a:rPr kumimoji="0" lang="en-US" altLang="zh-TW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/>
                            <a:ea typeface="+mn-ea"/>
                            <a:cs typeface="+mn-cs"/>
                            <a:sym typeface="Microsoft Sans Serif"/>
                          </a:rPr>
                        </m:ctrlPr>
                      </m:sSubPr>
                      <m:e>
                        <m:r>
                          <a:rPr kumimoji="0" lang="en-US" altLang="zh-TW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𝒅</m:t>
                        </m:r>
                      </m:e>
                      <m:sub>
                        <m:r>
                          <a:rPr kumimoji="0" lang="en-US" altLang="zh-TW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𝟑𝟐</m:t>
                        </m:r>
                      </m:sub>
                    </m:sSub>
                  </m:oMath>
                </a14:m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Microsoft Sans Serif"/>
                  </a:rPr>
                  <a:t>是正的數值</a:t>
                </a:r>
                <a:r>
                  <a:rPr lang="en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Microsoft Sans Serif"/>
                  </a:rPr>
                  <a:t>Filter 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Microsoft Sans Serif"/>
                  </a:rPr>
                  <a:t>就會覺得說，你這個地方看起來有垂直線噢！</a:t>
                </a: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12FFFB-2CA0-B64A-B625-4BA0E5623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297" y="5335707"/>
                <a:ext cx="6883400" cy="841256"/>
              </a:xfrm>
              <a:prstGeom prst="rect">
                <a:avLst/>
              </a:prstGeom>
              <a:blipFill>
                <a:blip r:embed="rId4"/>
                <a:stretch>
                  <a:fillRect l="-1838" t="-4478" r="-3860" b="-164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幻燈片編號">
            <a:extLst>
              <a:ext uri="{FF2B5EF4-FFF2-40B4-BE49-F238E27FC236}">
                <a16:creationId xmlns:a16="http://schemas.microsoft.com/office/drawing/2014/main" xmlns="" id="{8BDF3C36-4448-4B9B-95EF-F192FC8F5C2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5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2481687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4F52AA96-77C7-D143-8311-6B64302D1F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AFA5E5F-1C8A-B742-947C-753EF96A0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3745904F-36BA-A34B-AF82-D2573445E82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用一張大圖片的左上角為例子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5BBED9E-F0AF-E240-B7FB-D470929D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0163"/>
            <a:ext cx="3795359" cy="36068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97C3E87F-2F44-F245-A148-B63D3964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60" y="2336800"/>
            <a:ext cx="3664208" cy="38845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A92E2269-398F-BC48-8DC5-2509C4853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569" y="2715642"/>
            <a:ext cx="2363893" cy="187791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FDFB72A-1D76-A944-8078-75C400F29290}"/>
              </a:ext>
            </a:extLst>
          </p:cNvPr>
          <p:cNvSpPr txBox="1"/>
          <p:nvPr/>
        </p:nvSpPr>
        <p:spPr>
          <a:xfrm>
            <a:off x="8596230" y="4964742"/>
            <a:ext cx="305603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buClr>
                <a:srgbClr val="FF8B78"/>
              </a:buClr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檢查圖片左上角右邊一點點，是否也有「垂直線」的特徵</a:t>
            </a: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39F6DD40-40A1-484B-A4BF-D862CDAB68F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6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012858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9AFDC9C-2E05-224C-9983-9D96740634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D49175C-42CC-D84D-9A22-A00E2A5A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ED253FF1-190A-0B4D-BD7A-471E1C670704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用一張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8x8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小圖片為例子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C6EEE8B-3194-5248-9942-C13B6B9B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89" y="2402100"/>
            <a:ext cx="5849912" cy="38002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88EF948D-81B5-4D44-B1F5-0FCDD636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990" y="5717738"/>
            <a:ext cx="1032012" cy="4719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5D4EB7B7-A5F6-F44B-A1AB-0FD3191F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174" y="2495025"/>
            <a:ext cx="3300571" cy="3711734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E98BF779-47F6-48BD-9C3E-73F877DCB2E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7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0866045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31312D6-C4C3-0145-A10F-6F6AD4E7F9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1268166-4FB3-BC45-877B-901A7614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493DAA71-F356-C340-8A8C-D3738F8C3E3C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用一張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8x8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小圖片為例子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CB9255A-605C-EB43-BF7D-C6BD07FA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9" y="2391443"/>
            <a:ext cx="6189709" cy="3805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7D56488-0E7D-924D-8BBD-06C02905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990" y="5717738"/>
            <a:ext cx="1032012" cy="4719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151AA682-8DAD-7749-AEEB-3EE84E96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646" y="2514758"/>
            <a:ext cx="3357455" cy="3687605"/>
          </a:xfrm>
          <a:prstGeom prst="rect">
            <a:avLst/>
          </a:prstGeom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6F6B40D9-9674-40EC-BCF7-1634F1AD52B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8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504491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4280336-EDF2-A845-80C8-E260BC75FF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卷積神經網路中的卷積層以及 </a:t>
            </a:r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3DAC660-94A9-584D-AA54-3A457D168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0D8D4E8-98DA-E940-AE56-5A21279E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" y="2288498"/>
            <a:ext cx="5791202" cy="39085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758E90A-D837-854A-8D9E-5B1821CE7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990" y="5717738"/>
            <a:ext cx="1032012" cy="4719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9BA22D5-C37A-6646-BAFA-083D1026C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1" y="2423463"/>
            <a:ext cx="2590800" cy="3783295"/>
          </a:xfrm>
          <a:prstGeom prst="rect">
            <a:avLst/>
          </a:prstGeom>
        </p:spPr>
      </p:pic>
      <p:sp>
        <p:nvSpPr>
          <p:cNvPr id="7" name="我們來試試剛開始可能有點可怕的終端機。">
            <a:extLst>
              <a:ext uri="{FF2B5EF4-FFF2-40B4-BE49-F238E27FC236}">
                <a16:creationId xmlns:a16="http://schemas.microsoft.com/office/drawing/2014/main" xmlns="" id="{805C37BB-E6B3-3B4C-A9F6-027DDCE0E6A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用一張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8x8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小圖片為例子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A74A5B16-9763-4AD2-8CD9-DE25E6D69B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9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232536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2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冒險9</Template>
  <TotalTime>1124</TotalTime>
  <Words>1548</Words>
  <Application>Microsoft Office PowerPoint</Application>
  <PresentationFormat>自訂</PresentationFormat>
  <Paragraphs>133</Paragraphs>
  <Slides>26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28" baseType="lpstr">
      <vt:lpstr>22_BasicWhite</vt:lpstr>
      <vt:lpstr>21_BasicWhite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a85633pp@gmail.com</dc:creator>
  <cp:lastModifiedBy>chwa</cp:lastModifiedBy>
  <cp:revision>9</cp:revision>
  <dcterms:created xsi:type="dcterms:W3CDTF">2022-09-27T12:29:42Z</dcterms:created>
  <dcterms:modified xsi:type="dcterms:W3CDTF">2022-10-12T03:00:23Z</dcterms:modified>
</cp:coreProperties>
</file>